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  <p:sldMasterId id="214748366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Source Code Pro"/>
      <p:regular r:id="rId19"/>
      <p:bold r:id="rId20"/>
      <p:italic r:id="rId21"/>
      <p:boldItalic r:id="rId22"/>
    </p:embeddedFont>
    <p:embeddedFont>
      <p:font typeface="Fira Sans Extra Condensed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bold.fntdata"/><Relationship Id="rId22" Type="http://schemas.openxmlformats.org/officeDocument/2006/relationships/font" Target="fonts/SourceCodePro-boldItalic.fntdata"/><Relationship Id="rId21" Type="http://schemas.openxmlformats.org/officeDocument/2006/relationships/font" Target="fonts/SourceCodePro-italic.fntdata"/><Relationship Id="rId24" Type="http://schemas.openxmlformats.org/officeDocument/2006/relationships/font" Target="fonts/FiraSansExtraCondensed-bold.fntdata"/><Relationship Id="rId23" Type="http://schemas.openxmlformats.org/officeDocument/2006/relationships/font" Target="fonts/FiraSansExtraCondense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FiraSansExtraCondensed-boldItalic.fntdata"/><Relationship Id="rId25" Type="http://schemas.openxmlformats.org/officeDocument/2006/relationships/font" Target="fonts/FiraSansExtraCondensed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SourceCodePro-regular.fntdata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7940028416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794002841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880e73f53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880e73f53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7cf5eb249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7cf5eb249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7940028416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7940028416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7940028416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7940028416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7940028416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7940028416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7940028416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7940028416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7940028416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7940028416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7940028416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7940028416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7940028416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7940028416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7940028416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7940028416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7940028416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7940028416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apositiva de título">
  <p:cSld name="1_Diapositiva de título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71325" y="3352200"/>
            <a:ext cx="4767900" cy="16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u="none"/>
            </a:lvl1pPr>
            <a:lvl2pPr lvl="1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9" name="Google Shape;59;p14"/>
          <p:cNvSpPr/>
          <p:nvPr/>
        </p:nvSpPr>
        <p:spPr>
          <a:xfrm>
            <a:off x="171325" y="1092425"/>
            <a:ext cx="4767900" cy="2114400"/>
          </a:xfrm>
          <a:prstGeom prst="roundRect">
            <a:avLst>
              <a:gd fmla="val 16667" name="adj"/>
            </a:avLst>
          </a:prstGeom>
          <a:solidFill>
            <a:srgbClr val="70A5DA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 txBox="1"/>
          <p:nvPr>
            <p:ph type="title"/>
          </p:nvPr>
        </p:nvSpPr>
        <p:spPr>
          <a:xfrm>
            <a:off x="318025" y="1651650"/>
            <a:ext cx="4474500" cy="1293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14"/>
          <p:cNvSpPr/>
          <p:nvPr>
            <p:ph idx="2" type="pic"/>
          </p:nvPr>
        </p:nvSpPr>
        <p:spPr>
          <a:xfrm>
            <a:off x="5143500" y="14875"/>
            <a:ext cx="40005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onsolas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457200" y="1437624"/>
            <a:ext cx="8229600" cy="31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 u="none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8" name="Google Shape;68;p15"/>
          <p:cNvSpPr/>
          <p:nvPr/>
        </p:nvSpPr>
        <p:spPr>
          <a:xfrm>
            <a:off x="673894" y="1120397"/>
            <a:ext cx="8470200" cy="101100"/>
          </a:xfrm>
          <a:prstGeom prst="rect">
            <a:avLst/>
          </a:prstGeom>
          <a:gradFill>
            <a:gsLst>
              <a:gs pos="0">
                <a:srgbClr val="2D5C97"/>
              </a:gs>
              <a:gs pos="80000">
                <a:srgbClr val="3C7AC5"/>
              </a:gs>
              <a:gs pos="100000">
                <a:srgbClr val="397BC9"/>
              </a:gs>
            </a:gsLst>
            <a:lin ang="16200038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5"/>
          <p:cNvSpPr/>
          <p:nvPr/>
        </p:nvSpPr>
        <p:spPr>
          <a:xfrm>
            <a:off x="0" y="1120397"/>
            <a:ext cx="557100" cy="101100"/>
          </a:xfrm>
          <a:prstGeom prst="rect">
            <a:avLst/>
          </a:prstGeom>
          <a:gradFill>
            <a:gsLst>
              <a:gs pos="0">
                <a:srgbClr val="29859E"/>
              </a:gs>
              <a:gs pos="80000">
                <a:srgbClr val="36B0D0"/>
              </a:gs>
              <a:gs pos="100000">
                <a:srgbClr val="33B3D5"/>
              </a:gs>
            </a:gsLst>
            <a:lin ang="16200038" scaled="0"/>
          </a:gradFill>
          <a:ln cap="flat" cmpd="sng" w="9525">
            <a:solidFill>
              <a:srgbClr val="45A9C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ctrTitle"/>
          </p:nvPr>
        </p:nvSpPr>
        <p:spPr>
          <a:xfrm>
            <a:off x="1371600" y="1382275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1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2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7"/>
          <p:cNvSpPr/>
          <p:nvPr/>
        </p:nvSpPr>
        <p:spPr>
          <a:xfrm>
            <a:off x="673894" y="1120397"/>
            <a:ext cx="8470200" cy="101100"/>
          </a:xfrm>
          <a:prstGeom prst="rect">
            <a:avLst/>
          </a:prstGeom>
          <a:gradFill>
            <a:gsLst>
              <a:gs pos="0">
                <a:srgbClr val="2D5C97"/>
              </a:gs>
              <a:gs pos="80000">
                <a:srgbClr val="3C7AC5"/>
              </a:gs>
              <a:gs pos="100000">
                <a:srgbClr val="397BC9"/>
              </a:gs>
            </a:gsLst>
            <a:lin ang="16200038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7"/>
          <p:cNvSpPr/>
          <p:nvPr/>
        </p:nvSpPr>
        <p:spPr>
          <a:xfrm>
            <a:off x="0" y="1120397"/>
            <a:ext cx="557100" cy="101100"/>
          </a:xfrm>
          <a:prstGeom prst="rect">
            <a:avLst/>
          </a:prstGeom>
          <a:gradFill>
            <a:gsLst>
              <a:gs pos="0">
                <a:srgbClr val="29859E"/>
              </a:gs>
              <a:gs pos="80000">
                <a:srgbClr val="36B0D0"/>
              </a:gs>
              <a:gs pos="100000">
                <a:srgbClr val="33B3D5"/>
              </a:gs>
            </a:gsLst>
            <a:lin ang="16200038" scaled="0"/>
          </a:gradFill>
          <a:ln cap="flat" cmpd="sng" w="9525">
            <a:solidFill>
              <a:srgbClr val="45A9C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ólo el título" type="titleOnly">
  <p:cSld name="TITLE_ONLY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8"/>
          <p:cNvSpPr/>
          <p:nvPr/>
        </p:nvSpPr>
        <p:spPr>
          <a:xfrm>
            <a:off x="673894" y="1120397"/>
            <a:ext cx="8470200" cy="101100"/>
          </a:xfrm>
          <a:prstGeom prst="rect">
            <a:avLst/>
          </a:prstGeom>
          <a:gradFill>
            <a:gsLst>
              <a:gs pos="0">
                <a:srgbClr val="2D5C97"/>
              </a:gs>
              <a:gs pos="80000">
                <a:srgbClr val="3C7AC5"/>
              </a:gs>
              <a:gs pos="100000">
                <a:srgbClr val="397BC9"/>
              </a:gs>
            </a:gsLst>
            <a:lin ang="16200038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8"/>
          <p:cNvSpPr/>
          <p:nvPr/>
        </p:nvSpPr>
        <p:spPr>
          <a:xfrm>
            <a:off x="0" y="1120397"/>
            <a:ext cx="557100" cy="101100"/>
          </a:xfrm>
          <a:prstGeom prst="rect">
            <a:avLst/>
          </a:prstGeom>
          <a:gradFill>
            <a:gsLst>
              <a:gs pos="0">
                <a:srgbClr val="29859E"/>
              </a:gs>
              <a:gs pos="80000">
                <a:srgbClr val="36B0D0"/>
              </a:gs>
              <a:gs pos="100000">
                <a:srgbClr val="33B3D5"/>
              </a:gs>
            </a:gsLst>
            <a:lin ang="16200038" scaled="0"/>
          </a:gradFill>
          <a:ln cap="flat" cmpd="sng" w="9525">
            <a:solidFill>
              <a:srgbClr val="45A9C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425EA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11.pn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i="0" sz="2400" u="none" cap="none" strike="noStrike">
                <a:solidFill>
                  <a:schemeClr val="dk1"/>
                </a:solidFill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i="0" sz="18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437624"/>
            <a:ext cx="8229600" cy="31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429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1" i="0" sz="1800" u="sng" cap="none" strike="noStrike">
                <a:solidFill>
                  <a:schemeClr val="dk1"/>
                </a:solidFill>
              </a:defRPr>
            </a:lvl1pPr>
            <a:lvl2pPr indent="-3429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i="0" sz="1800" u="none" cap="none" strike="noStrike">
                <a:solidFill>
                  <a:schemeClr val="dk1"/>
                </a:solidFill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i="0" sz="1800" u="none" cap="none" strike="noStrike">
                <a:solidFill>
                  <a:schemeClr val="dk1"/>
                </a:solidFill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i="0" sz="1800" u="none" cap="none" strike="noStrike">
                <a:solidFill>
                  <a:schemeClr val="dk1"/>
                </a:solidFill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53" name="Google Shape;53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60974" y="142492"/>
            <a:ext cx="1373847" cy="348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34815" y="147191"/>
            <a:ext cx="1976081" cy="338757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20398" l="0" r="0" t="20457"/>
          <a:stretch/>
        </p:blipFill>
        <p:spPr>
          <a:xfrm>
            <a:off x="7321300" y="0"/>
            <a:ext cx="1770674" cy="5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/>
          <p:nvPr/>
        </p:nvSpPr>
        <p:spPr>
          <a:xfrm>
            <a:off x="0" y="864394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b="0" i="0" lang="e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 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4"/>
    <p:sldLayoutId id="2147483660" r:id="rId5"/>
    <p:sldLayoutId id="2147483661" r:id="rId6"/>
    <p:sldLayoutId id="2147483662" r:id="rId7"/>
    <p:sldLayoutId id="214748366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13.png"/><Relationship Id="rId5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5.png"/><Relationship Id="rId5" Type="http://schemas.openxmlformats.org/officeDocument/2006/relationships/image" Target="../media/image4.png"/><Relationship Id="rId6" Type="http://schemas.openxmlformats.org/officeDocument/2006/relationships/image" Target="../media/image6.png"/><Relationship Id="rId7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idx="1" type="subTitle"/>
          </p:nvPr>
        </p:nvSpPr>
        <p:spPr>
          <a:xfrm>
            <a:off x="162050" y="3307275"/>
            <a:ext cx="4767900" cy="1891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s"/>
              <a:t>Daniel Valle Millares</a:t>
            </a:r>
            <a:endParaRPr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s"/>
              <a:t>(Bioinformatics Platform - CIBERINFEC)</a:t>
            </a:r>
            <a:endParaRPr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s" u="none"/>
              <a:t>BU-ISCIII</a:t>
            </a:r>
            <a:endParaRPr u="none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s" u="none"/>
              <a:t>29-0</a:t>
            </a:r>
            <a:r>
              <a:rPr lang="es"/>
              <a:t>3</a:t>
            </a:r>
            <a:r>
              <a:rPr lang="es" u="none"/>
              <a:t> de octubre de 2025</a:t>
            </a:r>
            <a:endParaRPr u="none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s" u="none"/>
              <a:t>1ª edición</a:t>
            </a:r>
            <a:endParaRPr/>
          </a:p>
        </p:txBody>
      </p:sp>
      <p:sp>
        <p:nvSpPr>
          <p:cNvPr id="88" name="Google Shape;88;p19"/>
          <p:cNvSpPr txBox="1"/>
          <p:nvPr>
            <p:ph type="title"/>
          </p:nvPr>
        </p:nvSpPr>
        <p:spPr>
          <a:xfrm>
            <a:off x="344550" y="1294175"/>
            <a:ext cx="4372800" cy="573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Building a reliable and reproducible scientific workflow using </a:t>
            </a:r>
            <a:r>
              <a:rPr lang="es" sz="2800" u="sng"/>
              <a:t>Nextflow</a:t>
            </a:r>
            <a:endParaRPr sz="2800" u="sng"/>
          </a:p>
        </p:txBody>
      </p:sp>
      <p:sp>
        <p:nvSpPr>
          <p:cNvPr id="89" name="Google Shape;89;p19"/>
          <p:cNvSpPr/>
          <p:nvPr>
            <p:ph idx="2" type="pic"/>
          </p:nvPr>
        </p:nvSpPr>
        <p:spPr>
          <a:xfrm>
            <a:off x="5143500" y="14875"/>
            <a:ext cx="4000500" cy="5143500"/>
          </a:xfrm>
          <a:prstGeom prst="rect">
            <a:avLst/>
          </a:prstGeom>
        </p:spPr>
      </p:sp>
      <p:pic>
        <p:nvPicPr>
          <p:cNvPr id="90" name="Google Shape;9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43500" y="14875"/>
            <a:ext cx="40004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1900"/>
              <a:t>From scripts to workflows — building a reproducible pipeline (Nextflow preview)</a:t>
            </a:r>
            <a:endParaRPr/>
          </a:p>
        </p:txBody>
      </p:sp>
      <p:sp>
        <p:nvSpPr>
          <p:cNvPr id="163" name="Google Shape;163;p28"/>
          <p:cNvSpPr txBox="1"/>
          <p:nvPr>
            <p:ph idx="1" type="body"/>
          </p:nvPr>
        </p:nvSpPr>
        <p:spPr>
          <a:xfrm>
            <a:off x="317200" y="1437625"/>
            <a:ext cx="5085900" cy="364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Nextflow on Slurm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s"/>
              <a:t>Monitor execution -- Fancy mode</a:t>
            </a:r>
            <a:endParaRPr/>
          </a:p>
        </p:txBody>
      </p:sp>
      <p:pic>
        <p:nvPicPr>
          <p:cNvPr id="164" name="Google Shape;16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950" y="2832001"/>
            <a:ext cx="4113550" cy="209955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5" name="Google Shape;16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85825" y="1381299"/>
            <a:ext cx="4034276" cy="1872474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6" name="Google Shape;166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74075" y="3144552"/>
            <a:ext cx="3157025" cy="1786997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 you for your attention</a:t>
            </a:r>
            <a:endParaRPr/>
          </a:p>
        </p:txBody>
      </p:sp>
      <p:sp>
        <p:nvSpPr>
          <p:cNvPr id="172" name="Google Shape;172;p29"/>
          <p:cNvSpPr txBox="1"/>
          <p:nvPr>
            <p:ph idx="1" type="body"/>
          </p:nvPr>
        </p:nvSpPr>
        <p:spPr>
          <a:xfrm>
            <a:off x="457200" y="1437624"/>
            <a:ext cx="8229600" cy="315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s" sz="3000"/>
              <a:t>Questions?</a:t>
            </a:r>
            <a:endParaRPr sz="3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0" title="cat-computer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525" y="1655850"/>
            <a:ext cx="3181700" cy="318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0"/>
          <p:cNvSpPr txBox="1"/>
          <p:nvPr>
            <p:ph type="title"/>
          </p:nvPr>
        </p:nvSpPr>
        <p:spPr>
          <a:xfrm>
            <a:off x="3937575" y="2508800"/>
            <a:ext cx="4865100" cy="1332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200"/>
              <a:t>HANDS</a:t>
            </a:r>
            <a:r>
              <a:rPr b="1" lang="es" sz="5900"/>
              <a:t>-ON</a:t>
            </a:r>
            <a:endParaRPr b="1" sz="5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Index</a:t>
            </a:r>
            <a:endParaRPr/>
          </a:p>
        </p:txBody>
      </p:sp>
      <p:sp>
        <p:nvSpPr>
          <p:cNvPr id="96" name="Google Shape;96;p20"/>
          <p:cNvSpPr txBox="1"/>
          <p:nvPr>
            <p:ph idx="1" type="body"/>
          </p:nvPr>
        </p:nvSpPr>
        <p:spPr>
          <a:xfrm>
            <a:off x="457200" y="1437624"/>
            <a:ext cx="8229600" cy="315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500"/>
              <a:buAutoNum type="arabicPeriod"/>
            </a:pPr>
            <a:r>
              <a:rPr lang="es" sz="1500"/>
              <a:t>Scripting on the cluster — Slurm: sbatch &amp; job arrays</a:t>
            </a:r>
            <a:endParaRPr sz="15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s" sz="1600"/>
              <a:t>Parallelization on our cluster — OpenMP vs MPI (when to use each)</a:t>
            </a:r>
            <a:endParaRPr sz="16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b="1" lang="es" sz="1900"/>
              <a:t>From scripts to workflows — building a reproducible pipeline (Nextflow preview)</a:t>
            </a:r>
            <a:endParaRPr b="1" sz="19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s" sz="1500"/>
              <a:t>Wrap-up &amp; Q&amp;A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1900"/>
              <a:t>From scripts to workflows — building a reproducible pipeline (Nextflow preview)</a:t>
            </a:r>
            <a:endParaRPr/>
          </a:p>
        </p:txBody>
      </p:sp>
      <p:sp>
        <p:nvSpPr>
          <p:cNvPr id="102" name="Google Shape;102;p21"/>
          <p:cNvSpPr/>
          <p:nvPr/>
        </p:nvSpPr>
        <p:spPr>
          <a:xfrm>
            <a:off x="3025079" y="3153184"/>
            <a:ext cx="1139100" cy="1080900"/>
          </a:xfrm>
          <a:prstGeom prst="ellipse">
            <a:avLst/>
          </a:prstGeom>
          <a:solidFill>
            <a:srgbClr val="FFFFFF"/>
          </a:solidFill>
          <a:ln cap="flat" cmpd="sng" w="8450">
            <a:solidFill>
              <a:srgbClr val="2428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1075" lIns="81075" spcFirstLastPara="1" rIns="81075" wrap="square" tIns="8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41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3" name="Google Shape;103;p21"/>
          <p:cNvSpPr txBox="1"/>
          <p:nvPr/>
        </p:nvSpPr>
        <p:spPr>
          <a:xfrm>
            <a:off x="2748094" y="4344791"/>
            <a:ext cx="16929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075" lIns="81075" spcFirstLastPara="1" rIns="81075" wrap="square" tIns="8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4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Scalability for Massive Data Analysis</a:t>
            </a:r>
            <a:endParaRPr b="1" sz="124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" name="Google Shape;104;p21"/>
          <p:cNvSpPr/>
          <p:nvPr/>
        </p:nvSpPr>
        <p:spPr>
          <a:xfrm>
            <a:off x="7195629" y="3138402"/>
            <a:ext cx="1139100" cy="1080900"/>
          </a:xfrm>
          <a:prstGeom prst="ellipse">
            <a:avLst/>
          </a:prstGeom>
          <a:solidFill>
            <a:srgbClr val="FFFFFF"/>
          </a:solidFill>
          <a:ln cap="flat" cmpd="sng" w="8450">
            <a:solidFill>
              <a:srgbClr val="2428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1075" lIns="81075" spcFirstLastPara="1" rIns="81075" wrap="square" tIns="8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41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5" name="Google Shape;105;p21"/>
          <p:cNvSpPr txBox="1"/>
          <p:nvPr/>
        </p:nvSpPr>
        <p:spPr>
          <a:xfrm>
            <a:off x="7135949" y="4374886"/>
            <a:ext cx="13491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075" lIns="81075" spcFirstLastPara="1" rIns="81075" wrap="square" tIns="8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4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Reproducibility Across Platforms</a:t>
            </a:r>
            <a:endParaRPr b="1" sz="124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6" name="Google Shape;106;p21"/>
          <p:cNvSpPr/>
          <p:nvPr/>
        </p:nvSpPr>
        <p:spPr>
          <a:xfrm>
            <a:off x="5007787" y="3138404"/>
            <a:ext cx="1139100" cy="1080900"/>
          </a:xfrm>
          <a:prstGeom prst="ellipse">
            <a:avLst/>
          </a:prstGeom>
          <a:solidFill>
            <a:srgbClr val="FFFFFF"/>
          </a:solidFill>
          <a:ln cap="flat" cmpd="sng" w="8450">
            <a:solidFill>
              <a:srgbClr val="2428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1075" lIns="81075" spcFirstLastPara="1" rIns="81075" wrap="square" tIns="8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41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7" name="Google Shape;107;p21"/>
          <p:cNvSpPr txBox="1"/>
          <p:nvPr/>
        </p:nvSpPr>
        <p:spPr>
          <a:xfrm>
            <a:off x="4793838" y="4338644"/>
            <a:ext cx="16104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075" lIns="81075" spcFirstLastPara="1" rIns="81075" wrap="square" tIns="8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4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Automation </a:t>
            </a:r>
            <a:endParaRPr b="1" sz="124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4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&amp; </a:t>
            </a:r>
            <a:endParaRPr b="1" sz="124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4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Modularity</a:t>
            </a:r>
            <a:endParaRPr b="1" sz="124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8" name="Google Shape;108;p21"/>
          <p:cNvSpPr/>
          <p:nvPr/>
        </p:nvSpPr>
        <p:spPr>
          <a:xfrm>
            <a:off x="835499" y="3204984"/>
            <a:ext cx="1139100" cy="1080900"/>
          </a:xfrm>
          <a:prstGeom prst="ellipse">
            <a:avLst/>
          </a:prstGeom>
          <a:solidFill>
            <a:srgbClr val="FFFFFF"/>
          </a:solidFill>
          <a:ln cap="flat" cmpd="sng" w="8450">
            <a:solidFill>
              <a:srgbClr val="2428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1075" lIns="81075" spcFirstLastPara="1" rIns="81075" wrap="square" tIns="8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41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9" name="Google Shape;109;p21"/>
          <p:cNvSpPr txBox="1"/>
          <p:nvPr/>
        </p:nvSpPr>
        <p:spPr>
          <a:xfrm>
            <a:off x="708602" y="4344805"/>
            <a:ext cx="13491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075" lIns="81075" spcFirstLastPara="1" rIns="81075" wrap="square" tIns="8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4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Domain Specific Language</a:t>
            </a:r>
            <a:endParaRPr b="1" sz="124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110" name="Google Shape;110;p21"/>
          <p:cNvPicPr preferRelativeResize="0"/>
          <p:nvPr/>
        </p:nvPicPr>
        <p:blipFill rotWithShape="1">
          <a:blip r:embed="rId3">
            <a:alphaModFix/>
          </a:blip>
          <a:srcRect b="19559" l="29052" r="4949" t="12735"/>
          <a:stretch/>
        </p:blipFill>
        <p:spPr>
          <a:xfrm>
            <a:off x="940685" y="3445332"/>
            <a:ext cx="928668" cy="5705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4767" y="3298967"/>
            <a:ext cx="759646" cy="7596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14656" y="3204986"/>
            <a:ext cx="947601" cy="94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95621" y="3109254"/>
            <a:ext cx="1139036" cy="1139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1"/>
          <p:cNvPicPr preferRelativeResize="0"/>
          <p:nvPr/>
        </p:nvPicPr>
        <p:blipFill rotWithShape="1">
          <a:blip r:embed="rId7">
            <a:alphaModFix/>
          </a:blip>
          <a:srcRect b="30455" l="0" r="0" t="25380"/>
          <a:stretch/>
        </p:blipFill>
        <p:spPr>
          <a:xfrm>
            <a:off x="1739025" y="1463200"/>
            <a:ext cx="5551776" cy="122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1900"/>
              <a:t>From scripts to workflows — building a reproducible pipeline (Nextflow preview)</a:t>
            </a:r>
            <a:endParaRPr/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317200" y="1437625"/>
            <a:ext cx="5085900" cy="364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Why Nextflow?</a:t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0861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Scripts       →  OK for one step.</a:t>
            </a:r>
            <a:endParaRPr/>
          </a:p>
          <a:p>
            <a:pPr indent="-30861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Workflows  →  connect many steps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861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Nextflow adds a thin abstraction layer:</a:t>
            </a:r>
            <a:endParaRPr/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lang="es"/>
              <a:t>You</a:t>
            </a:r>
            <a:r>
              <a:rPr lang="es"/>
              <a:t>: describe the pipeline and dataflow   </a:t>
            </a:r>
            <a:endParaRPr/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lang="es"/>
              <a:t>Nextflow</a:t>
            </a:r>
            <a:r>
              <a:rPr lang="es"/>
              <a:t>: handles SLURM job configuration and submission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861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Benefits: </a:t>
            </a:r>
            <a:endParaRPr/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/>
              <a:t>Not need to worry about:</a:t>
            </a:r>
            <a:endParaRPr/>
          </a:p>
          <a:p>
            <a:pPr indent="-30861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s"/>
              <a:t>Deploy slurm jobs</a:t>
            </a:r>
            <a:endParaRPr/>
          </a:p>
          <a:p>
            <a:pPr indent="-30861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s"/>
              <a:t>Parallelism</a:t>
            </a:r>
            <a:endParaRPr/>
          </a:p>
          <a:p>
            <a:pPr indent="-30861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s"/>
              <a:t>Resume tasks </a:t>
            </a:r>
            <a:endParaRPr/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/>
              <a:t>Portability: minimum configuration to use your workflow in a laptop, HPC, Cloud…</a:t>
            </a:r>
            <a:endParaRPr/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/>
              <a:t>Reproducibility (containers, safe resume, versioning…)</a:t>
            </a:r>
            <a:endParaRPr/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4476" y="1815250"/>
            <a:ext cx="3713875" cy="300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1900"/>
              <a:t>From scripts to workflows — building a reproducible pipeline (Nextflow preview)</a:t>
            </a:r>
            <a:endParaRPr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7200" y="1437625"/>
            <a:ext cx="5085900" cy="364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Nextflow on Slurm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AutoNum type="arabicParenR"/>
            </a:pPr>
            <a:r>
              <a:rPr lang="es"/>
              <a:t>Create/Use a nextflow pipeline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2600" y="2689775"/>
            <a:ext cx="3713950" cy="1672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3"/>
          <p:cNvSpPr txBox="1"/>
          <p:nvPr/>
        </p:nvSpPr>
        <p:spPr>
          <a:xfrm>
            <a:off x="5161100" y="35267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https://nf-co.re/demo/dev/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1900"/>
              <a:t>From scripts to workflows — building a reproducible pipeline (Nextflow preview)</a:t>
            </a:r>
            <a:endParaRPr/>
          </a:p>
        </p:txBody>
      </p:sp>
      <p:sp>
        <p:nvSpPr>
          <p:cNvPr id="135" name="Google Shape;135;p24"/>
          <p:cNvSpPr txBox="1"/>
          <p:nvPr>
            <p:ph idx="1" type="body"/>
          </p:nvPr>
        </p:nvSpPr>
        <p:spPr>
          <a:xfrm>
            <a:off x="317200" y="1437625"/>
            <a:ext cx="5085900" cy="364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Nextflow on Slurm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AutoNum type="arabicParenR"/>
            </a:pPr>
            <a:r>
              <a:rPr lang="es"/>
              <a:t>Create/Use a nextflow pipeline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s"/>
              <a:t>Create a </a:t>
            </a:r>
            <a:r>
              <a:rPr b="1" lang="es"/>
              <a:t>nextflow.config </a:t>
            </a:r>
            <a:r>
              <a:rPr lang="es"/>
              <a:t>file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2913775"/>
            <a:ext cx="8847500" cy="194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1900"/>
              <a:t>From scripts to workflows — building a reproducible pipeline (Nextflow preview)</a:t>
            </a:r>
            <a:endParaRPr/>
          </a:p>
        </p:txBody>
      </p:sp>
      <p:sp>
        <p:nvSpPr>
          <p:cNvPr id="142" name="Google Shape;142;p25"/>
          <p:cNvSpPr txBox="1"/>
          <p:nvPr>
            <p:ph idx="1" type="body"/>
          </p:nvPr>
        </p:nvSpPr>
        <p:spPr>
          <a:xfrm>
            <a:off x="317200" y="1437625"/>
            <a:ext cx="5085900" cy="364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Nextflow on Slurm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AutoNum type="arabicParenR"/>
            </a:pPr>
            <a:r>
              <a:rPr lang="es"/>
              <a:t>Create/Use a nextflow pipeline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s"/>
              <a:t>Create a nextflow.config file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b="1" lang="es"/>
              <a:t>Create sbatch script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0400" y="1385151"/>
            <a:ext cx="4572477" cy="364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idx="1" type="body"/>
          </p:nvPr>
        </p:nvSpPr>
        <p:spPr>
          <a:xfrm>
            <a:off x="317200" y="1437625"/>
            <a:ext cx="5085900" cy="364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Nextflow on Slurm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s"/>
              <a:t>Monitor execution -- stdOUT</a:t>
            </a:r>
            <a:endParaRPr/>
          </a:p>
        </p:txBody>
      </p:sp>
      <p:sp>
        <p:nvSpPr>
          <p:cNvPr id="149" name="Google Shape;149;p26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1900"/>
              <a:t>From scripts to workflows — building a reproducible pipeline (Nextflow preview)</a:t>
            </a:r>
            <a:endParaRPr/>
          </a:p>
        </p:txBody>
      </p:sp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7825" y="1840275"/>
            <a:ext cx="5029249" cy="301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type="title"/>
          </p:nvPr>
        </p:nvSpPr>
        <p:spPr>
          <a:xfrm>
            <a:off x="457200" y="519522"/>
            <a:ext cx="8229600" cy="59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 sz="1900"/>
              <a:t>From scripts to workflows — building a reproducible pipeline (Nextflow preview)</a:t>
            </a:r>
            <a:endParaRPr/>
          </a:p>
        </p:txBody>
      </p:sp>
      <p:sp>
        <p:nvSpPr>
          <p:cNvPr id="156" name="Google Shape;156;p27"/>
          <p:cNvSpPr txBox="1"/>
          <p:nvPr>
            <p:ph idx="1" type="body"/>
          </p:nvPr>
        </p:nvSpPr>
        <p:spPr>
          <a:xfrm>
            <a:off x="317200" y="1437625"/>
            <a:ext cx="5085900" cy="364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es"/>
              <a:t>Nextflow on Slurm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s"/>
              <a:t>Monitor execution -- squeue -me</a:t>
            </a:r>
            <a:endParaRPr/>
          </a:p>
        </p:txBody>
      </p:sp>
      <p:pic>
        <p:nvPicPr>
          <p:cNvPr id="157" name="Google Shape;15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738" y="2473088"/>
            <a:ext cx="768667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